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60" r:id="rId6"/>
    <p:sldId id="261" r:id="rId7"/>
    <p:sldId id="262" r:id="rId8"/>
    <p:sldId id="264" r:id="rId9"/>
    <p:sldId id="265" r:id="rId10"/>
    <p:sldId id="267" r:id="rId11"/>
    <p:sldId id="322" r:id="rId12"/>
    <p:sldId id="269" r:id="rId13"/>
    <p:sldId id="270" r:id="rId14"/>
    <p:sldId id="271" r:id="rId15"/>
    <p:sldId id="272" r:id="rId16"/>
    <p:sldId id="273" r:id="rId17"/>
    <p:sldId id="274" r:id="rId18"/>
    <p:sldId id="276" r:id="rId19"/>
    <p:sldId id="277" r:id="rId20"/>
    <p:sldId id="278" r:id="rId21"/>
    <p:sldId id="280" r:id="rId22"/>
    <p:sldId id="281" r:id="rId23"/>
    <p:sldId id="282" r:id="rId24"/>
    <p:sldId id="27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4660"/>
  </p:normalViewPr>
  <p:slideViewPr>
    <p:cSldViewPr>
      <p:cViewPr varScale="1">
        <p:scale>
          <a:sx n="65" d="100"/>
          <a:sy n="65" d="100"/>
        </p:scale>
        <p:origin x="-16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31-08-2017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35116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31-08-2017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75670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31-08-2017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91461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4A0921-BE2B-4E68-976A-28932FFB62BB}" type="datetimeFigureOut">
              <a:rPr lang="en-IN" smtClean="0"/>
              <a:t>31-08-2017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85507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A0921-BE2B-4E68-976A-28932FFB62BB}" type="datetimeFigureOut">
              <a:rPr lang="en-IN" smtClean="0"/>
              <a:t>31-08-2017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262739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B4A0921-BE2B-4E68-976A-28932FFB62BB}" type="datetimeFigureOut">
              <a:rPr lang="en-IN" smtClean="0"/>
              <a:t>31-08-2017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07745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B4A0921-BE2B-4E68-976A-28932FFB62BB}" type="datetimeFigureOut">
              <a:rPr lang="en-IN" smtClean="0"/>
              <a:t>31-08-2017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44962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B4A0921-BE2B-4E68-976A-28932FFB62BB}" type="datetimeFigureOut">
              <a:rPr lang="en-IN" smtClean="0"/>
              <a:t>31-08-2017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249886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A0921-BE2B-4E68-976A-28932FFB62BB}" type="datetimeFigureOut">
              <a:rPr lang="en-IN" smtClean="0"/>
              <a:t>31-08-2017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64837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A0921-BE2B-4E68-976A-28932FFB62BB}" type="datetimeFigureOut">
              <a:rPr lang="en-IN" smtClean="0"/>
              <a:t>31-08-2017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346644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A0921-BE2B-4E68-976A-28932FFB62BB}" type="datetimeFigureOut">
              <a:rPr lang="en-IN" smtClean="0"/>
              <a:t>31-08-2017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2276EF-79E2-42FC-A1F5-492EE3C07CCC}" type="slidenum">
              <a:rPr lang="en-IN" smtClean="0"/>
              <a:t>‹#›</a:t>
            </a:fld>
            <a:endParaRPr lang="en-IN"/>
          </a:p>
        </p:txBody>
      </p:sp>
    </p:spTree>
    <p:extLst>
      <p:ext uri="{BB962C8B-B14F-4D97-AF65-F5344CB8AC3E}">
        <p14:creationId xmlns:p14="http://schemas.microsoft.com/office/powerpoint/2010/main" val="8663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A0921-BE2B-4E68-976A-28932FFB62BB}" type="datetimeFigureOut">
              <a:rPr lang="en-IN" smtClean="0"/>
              <a:t>31-08-2017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276EF-79E2-42FC-A1F5-492EE3C07CCC}" type="slidenum">
              <a:rPr lang="en-IN" smtClean="0"/>
              <a:t>‹#›</a:t>
            </a:fld>
            <a:endParaRPr lang="en-IN"/>
          </a:p>
        </p:txBody>
      </p:sp>
    </p:spTree>
    <p:extLst>
      <p:ext uri="{BB962C8B-B14F-4D97-AF65-F5344CB8AC3E}">
        <p14:creationId xmlns:p14="http://schemas.microsoft.com/office/powerpoint/2010/main" val="1402824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224135"/>
          </a:xfrm>
        </p:spPr>
        <p:txBody>
          <a:bodyPr>
            <a:normAutofit/>
          </a:bodyPr>
          <a:lstStyle/>
          <a:p>
            <a:r>
              <a:rPr lang="en-IN" dirty="0" smtClean="0"/>
              <a:t>UNIT - 3</a:t>
            </a:r>
            <a:endParaRPr lang="en-IN" dirty="0"/>
          </a:p>
        </p:txBody>
      </p:sp>
      <p:sp>
        <p:nvSpPr>
          <p:cNvPr id="3" name="Subtitle 2"/>
          <p:cNvSpPr>
            <a:spLocks noGrp="1"/>
          </p:cNvSpPr>
          <p:nvPr>
            <p:ph type="subTitle" idx="1"/>
          </p:nvPr>
        </p:nvSpPr>
        <p:spPr>
          <a:xfrm>
            <a:off x="1259632" y="2060848"/>
            <a:ext cx="7632848" cy="4419872"/>
          </a:xfrm>
        </p:spPr>
        <p:txBody>
          <a:bodyPr>
            <a:normAutofit/>
          </a:bodyPr>
          <a:lstStyle/>
          <a:p>
            <a:pPr algn="l"/>
            <a:r>
              <a:rPr lang="en-IN" b="1" dirty="0" smtClean="0"/>
              <a:t>Organising:</a:t>
            </a:r>
            <a:r>
              <a:rPr lang="en-IN" dirty="0" smtClean="0"/>
              <a:t> Types of organization – Organizational structure – span of control – use of staff units and committees . Authority and Responsibility relationships – </a:t>
            </a:r>
            <a:r>
              <a:rPr lang="en-IN" b="1" dirty="0" smtClean="0"/>
              <a:t>Delegation: </a:t>
            </a:r>
            <a:r>
              <a:rPr lang="en-IN" dirty="0" smtClean="0"/>
              <a:t>Delegation and Centralisation. </a:t>
            </a:r>
          </a:p>
          <a:p>
            <a:pPr algn="l"/>
            <a:r>
              <a:rPr lang="en-IN" dirty="0" smtClean="0"/>
              <a:t>Centralisation and Decentralisation – </a:t>
            </a:r>
            <a:r>
              <a:rPr lang="en-IN" b="1" dirty="0" smtClean="0"/>
              <a:t>Staffing : </a:t>
            </a:r>
            <a:r>
              <a:rPr lang="en-IN" dirty="0" smtClean="0"/>
              <a:t>Sources of recruitment – Selection Process – training.  </a:t>
            </a:r>
            <a:endParaRPr lang="en-IN" dirty="0"/>
          </a:p>
        </p:txBody>
      </p:sp>
    </p:spTree>
    <p:extLst>
      <p:ext uri="{BB962C8B-B14F-4D97-AF65-F5344CB8AC3E}">
        <p14:creationId xmlns:p14="http://schemas.microsoft.com/office/powerpoint/2010/main" val="11247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DISTINCTION / DIFFERENCES </a:t>
            </a:r>
            <a:endParaRPr lang="en-IN"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ü"/>
            </a:pPr>
            <a:r>
              <a:rPr lang="en-IN" dirty="0" smtClean="0"/>
              <a:t>ORIGIN</a:t>
            </a:r>
          </a:p>
          <a:p>
            <a:pPr>
              <a:buFont typeface="Wingdings" pitchFamily="2" charset="2"/>
              <a:buChar char="ü"/>
            </a:pPr>
            <a:r>
              <a:rPr lang="en-IN" dirty="0" smtClean="0"/>
              <a:t>PURPOSE</a:t>
            </a:r>
          </a:p>
          <a:p>
            <a:pPr>
              <a:buFont typeface="Wingdings" pitchFamily="2" charset="2"/>
              <a:buChar char="ü"/>
            </a:pPr>
            <a:r>
              <a:rPr lang="en-IN" dirty="0" smtClean="0"/>
              <a:t>SIZE</a:t>
            </a:r>
          </a:p>
          <a:p>
            <a:pPr>
              <a:buFont typeface="Wingdings" pitchFamily="2" charset="2"/>
              <a:buChar char="ü"/>
            </a:pPr>
            <a:r>
              <a:rPr lang="en-IN" dirty="0" smtClean="0"/>
              <a:t>NATURE OF GROUPS</a:t>
            </a:r>
          </a:p>
          <a:p>
            <a:pPr>
              <a:buFont typeface="Wingdings" pitchFamily="2" charset="2"/>
              <a:buChar char="ü"/>
            </a:pPr>
            <a:r>
              <a:rPr lang="en-IN" dirty="0" smtClean="0"/>
              <a:t>NUMBER OF GROUPS</a:t>
            </a:r>
          </a:p>
          <a:p>
            <a:pPr>
              <a:buFont typeface="Wingdings" pitchFamily="2" charset="2"/>
              <a:buChar char="ü"/>
            </a:pPr>
            <a:r>
              <a:rPr lang="en-IN" dirty="0" smtClean="0"/>
              <a:t>AUTHORITY</a:t>
            </a:r>
          </a:p>
          <a:p>
            <a:pPr>
              <a:buFont typeface="Wingdings" pitchFamily="2" charset="2"/>
              <a:buChar char="ü"/>
            </a:pPr>
            <a:r>
              <a:rPr lang="en-IN" dirty="0" smtClean="0"/>
              <a:t>BEHAVIOUR OF MEMBERS</a:t>
            </a:r>
          </a:p>
          <a:p>
            <a:pPr>
              <a:buFont typeface="Wingdings" pitchFamily="2" charset="2"/>
              <a:buChar char="ü"/>
            </a:pPr>
            <a:r>
              <a:rPr lang="en-IN" dirty="0" smtClean="0"/>
              <a:t>COMMUNICATION</a:t>
            </a:r>
          </a:p>
          <a:p>
            <a:pPr>
              <a:buFont typeface="Wingdings" pitchFamily="2" charset="2"/>
              <a:buChar char="ü"/>
            </a:pPr>
            <a:r>
              <a:rPr lang="en-IN" dirty="0" smtClean="0"/>
              <a:t>LEADERSHIP</a:t>
            </a:r>
          </a:p>
          <a:p>
            <a:pPr>
              <a:buFont typeface="Wingdings" pitchFamily="2" charset="2"/>
              <a:buChar char="ü"/>
            </a:pPr>
            <a:r>
              <a:rPr lang="en-IN" dirty="0" smtClean="0"/>
              <a:t>STATUS</a:t>
            </a:r>
          </a:p>
          <a:p>
            <a:pPr marL="0" indent="0">
              <a:buNone/>
            </a:pPr>
            <a:endParaRPr lang="en-IN" dirty="0" smtClean="0"/>
          </a:p>
        </p:txBody>
      </p:sp>
    </p:spTree>
    <p:extLst>
      <p:ext uri="{BB962C8B-B14F-4D97-AF65-F5344CB8AC3E}">
        <p14:creationId xmlns:p14="http://schemas.microsoft.com/office/powerpoint/2010/main" val="288072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TYPES OF ORGANISATION</a:t>
            </a:r>
            <a:endParaRPr lang="en-IN" dirty="0"/>
          </a:p>
        </p:txBody>
      </p:sp>
    </p:spTree>
    <p:extLst>
      <p:ext uri="{BB962C8B-B14F-4D97-AF65-F5344CB8AC3E}">
        <p14:creationId xmlns:p14="http://schemas.microsoft.com/office/powerpoint/2010/main" val="122640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smtClean="0"/>
          </a:p>
        </p:txBody>
      </p:sp>
      <p:sp>
        <p:nvSpPr>
          <p:cNvPr id="3" name="Content Placeholder 2"/>
          <p:cNvSpPr>
            <a:spLocks noGrp="1"/>
          </p:cNvSpPr>
          <p:nvPr>
            <p:ph idx="1"/>
          </p:nvPr>
        </p:nvSpPr>
        <p:spPr/>
        <p:txBody>
          <a:bodyPr>
            <a:normAutofit/>
          </a:bodyPr>
          <a:lstStyle/>
          <a:p>
            <a:pPr marL="0" indent="0">
              <a:buNone/>
            </a:pPr>
            <a:endParaRPr lang="en-IN" sz="2800" dirty="0"/>
          </a:p>
        </p:txBody>
      </p:sp>
      <p:pic>
        <p:nvPicPr>
          <p:cNvPr id="1026" name="Picture 2" descr="Welingkar’s Distance Learning Division&#10;Introduction&#10;o Organisation is designed on the basic of principles of&#10;labour and 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4" y="-29935"/>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6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endParaRPr lang="en-IN" dirty="0"/>
          </a:p>
        </p:txBody>
      </p:sp>
      <p:pic>
        <p:nvPicPr>
          <p:cNvPr id="2050" name="Picture 2" descr="Welingkar’s Distance Learning Division&#10;Introduction&#10;o Line, Military or scalar organisation&#10;o Functional organisation&#10;o 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endParaRPr lang="en-IN" dirty="0"/>
          </a:p>
        </p:txBody>
      </p:sp>
      <p:pic>
        <p:nvPicPr>
          <p:cNvPr id="3074" name="Picture 2" descr="Welingkar’s Distance Learning Division&#10;Line Organisation&#10;o Line organisation is the simple and oldest type&#10;of organi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88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a:p>
        </p:txBody>
      </p:sp>
      <p:pic>
        <p:nvPicPr>
          <p:cNvPr id="4098" name="Picture 2" descr="Welingkar’s Distance Learning Division&#10;Line Organisation&#10;o The same level executives do not give or receive orders&#10;among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2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pPr marL="0" indent="0">
              <a:buNone/>
            </a:pPr>
            <a:endParaRPr lang="en-IN" dirty="0"/>
          </a:p>
        </p:txBody>
      </p:sp>
      <p:pic>
        <p:nvPicPr>
          <p:cNvPr id="5122" name="Picture 2" descr="Welingkar’s Distance Learning Division&#10;Characteristics of line organisation&#10;o It consists of direct vertical relationsh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98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6146" name="Picture 2" descr="Welingkar’s Distance Learning Division&#10;Characteristics of line organisation&#10;o A senior member has direst command over&#10;h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324528" cy="712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92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endParaRPr lang="en-IN" dirty="0"/>
          </a:p>
        </p:txBody>
      </p:sp>
      <p:pic>
        <p:nvPicPr>
          <p:cNvPr id="7170" name="Picture 2" descr="Welingkar’s Distance Learning Division&#10;Advantages and Disadvantages of&#10;Line Organisation&#10;We Learn – A Continuous Learn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540552" cy="756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43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8194" name="Picture 2" descr="Welingkar’s Distance Learning Division&#10;Suitability&#10;o This type of organisation is suitable to small size&#10;business units.&#10;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8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ORGANISATION</a:t>
            </a:r>
            <a:endParaRPr lang="en-IN" dirty="0"/>
          </a:p>
        </p:txBody>
      </p:sp>
      <p:sp>
        <p:nvSpPr>
          <p:cNvPr id="5" name="Content Placeholder 4"/>
          <p:cNvSpPr>
            <a:spLocks noGrp="1"/>
          </p:cNvSpPr>
          <p:nvPr>
            <p:ph idx="1"/>
          </p:nvPr>
        </p:nvSpPr>
        <p:spPr/>
        <p:txBody>
          <a:bodyPr>
            <a:normAutofit fontScale="92500" lnSpcReduction="10000"/>
          </a:bodyPr>
          <a:lstStyle/>
          <a:p>
            <a:r>
              <a:rPr lang="en-IN" b="1" dirty="0" smtClean="0"/>
              <a:t>Louis Allen : </a:t>
            </a:r>
            <a:r>
              <a:rPr lang="en-IN" dirty="0" smtClean="0"/>
              <a:t>“ Organisation is the process of identifying and grouping work to be performed, defining and delegating responsibility and authority and establishing relationships for the purpose of enabling people to work most effectively together in accomplishing objectives”</a:t>
            </a:r>
          </a:p>
          <a:p>
            <a:r>
              <a:rPr lang="en-IN" b="1" smtClean="0"/>
              <a:t>Theo </a:t>
            </a:r>
            <a:r>
              <a:rPr lang="en-IN" b="1" dirty="0" err="1" smtClean="0"/>
              <a:t>Haimann</a:t>
            </a:r>
            <a:r>
              <a:rPr lang="en-IN" b="1" dirty="0" smtClean="0"/>
              <a:t>:</a:t>
            </a:r>
            <a:r>
              <a:rPr lang="en-IN" dirty="0" smtClean="0"/>
              <a:t> “</a:t>
            </a:r>
            <a:r>
              <a:rPr lang="en-IN" b="1" dirty="0" smtClean="0"/>
              <a:t> </a:t>
            </a:r>
            <a:r>
              <a:rPr lang="en-IN" dirty="0" smtClean="0"/>
              <a:t>Organising is the process of defining and grouping the activities of the enterprise and establishing the authority relationships among them. “</a:t>
            </a:r>
            <a:endParaRPr lang="en-IN" dirty="0"/>
          </a:p>
        </p:txBody>
      </p:sp>
    </p:spTree>
    <p:extLst>
      <p:ext uri="{BB962C8B-B14F-4D97-AF65-F5344CB8AC3E}">
        <p14:creationId xmlns:p14="http://schemas.microsoft.com/office/powerpoint/2010/main" val="401413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IN" dirty="0"/>
          </a:p>
        </p:txBody>
      </p:sp>
      <p:sp>
        <p:nvSpPr>
          <p:cNvPr id="5" name="Content Placeholder 4"/>
          <p:cNvSpPr>
            <a:spLocks noGrp="1"/>
          </p:cNvSpPr>
          <p:nvPr>
            <p:ph idx="1"/>
          </p:nvPr>
        </p:nvSpPr>
        <p:spPr/>
        <p:txBody>
          <a:bodyPr/>
          <a:lstStyle/>
          <a:p>
            <a:endParaRPr lang="en-IN" dirty="0"/>
          </a:p>
        </p:txBody>
      </p:sp>
      <p:pic>
        <p:nvPicPr>
          <p:cNvPr id="9218" name="Picture 2" descr="Welingkar’s Distance Learning Division&#10;Functional organisation&#10;o Under line organisation, a single person is in&#10;charge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79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0242" name="Picture 2" descr="Welingkar’s Distance Learning Division&#10;Functional organisation&#10;o The reason is that the person does not have&#10;enough capa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70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1266" name="Picture 2" descr="Welingkar’s Distance Learning Division&#10;Functional organisation&#10;o The need for functional organisation arises&#10;out of:&#10;o 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0"/>
            <a:ext cx="9144000" cy="685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65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5" name="Content Placeholder 4"/>
          <p:cNvSpPr>
            <a:spLocks noGrp="1"/>
          </p:cNvSpPr>
          <p:nvPr>
            <p:ph idx="1"/>
          </p:nvPr>
        </p:nvSpPr>
        <p:spPr/>
        <p:txBody>
          <a:bodyPr/>
          <a:lstStyle/>
          <a:p>
            <a:endParaRPr lang="en-IN" dirty="0"/>
          </a:p>
        </p:txBody>
      </p:sp>
      <p:pic>
        <p:nvPicPr>
          <p:cNvPr id="12290" name="Picture 2" descr="Welingkar’s Distance Learning Division&#10;Characteristics of functional organisation&#10;o The work is divided according to spe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44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IN" dirty="0"/>
          </a:p>
        </p:txBody>
      </p:sp>
      <p:sp>
        <p:nvSpPr>
          <p:cNvPr id="5" name="Content Placeholder 4"/>
          <p:cNvSpPr>
            <a:spLocks noGrp="1"/>
          </p:cNvSpPr>
          <p:nvPr>
            <p:ph idx="1"/>
          </p:nvPr>
        </p:nvSpPr>
        <p:spPr/>
        <p:txBody>
          <a:bodyPr>
            <a:normAutofit/>
          </a:bodyPr>
          <a:lstStyle/>
          <a:p>
            <a:endParaRPr lang="en-IN" dirty="0"/>
          </a:p>
        </p:txBody>
      </p:sp>
      <p:pic>
        <p:nvPicPr>
          <p:cNvPr id="13314" name="Picture 2" descr="Welingkar’s Distance Learning Division&#10;Characteristics of functional organisation&#10;o The decision is taken only after ma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019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normAutofit/>
          </a:bodyPr>
          <a:lstStyle/>
          <a:p>
            <a:endParaRPr lang="en-IN" dirty="0"/>
          </a:p>
        </p:txBody>
      </p:sp>
      <p:pic>
        <p:nvPicPr>
          <p:cNvPr id="14338" name="Picture 2" descr="Welingkar’s Distance Learning Division&#10;Advantages and Disadvantages of&#10;Functional Organisation&#10;We Learn – A Continuous L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9252520" cy="72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52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endParaRPr lang="en-IN" dirty="0"/>
          </a:p>
        </p:txBody>
      </p:sp>
      <p:pic>
        <p:nvPicPr>
          <p:cNvPr id="15362" name="Picture 2" descr="Welingkar’s Distance Learning Division&#10;Line and staff organisation&#10;o The line officers have authority to take&#10;decisions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5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6386" name="Picture 2" descr="Welingkar’s Distance Learning Division&#10;Line and staff organisation&#10;o The authority flows from top level to the lower&#10;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69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endParaRPr lang="en-IN" dirty="0"/>
          </a:p>
        </p:txBody>
      </p:sp>
      <p:pic>
        <p:nvPicPr>
          <p:cNvPr id="17410" name="Picture 2" descr="Welingkar’s Distance Learning Division&#10;Types of staff&#10;o Personal staff&#10;o Specialized staff&#10;o General staff assistant&#10;We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56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endParaRPr lang="en-IN" dirty="0"/>
          </a:p>
        </p:txBody>
      </p:sp>
      <p:pic>
        <p:nvPicPr>
          <p:cNvPr id="18434" name="Picture 2" descr="Welingkar’s Distance Learning Division&#10;Functions of staff officers&#10;o The staff officers assist the line officers in the&#10;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1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CONCEPT OF ORGANISATION</a:t>
            </a:r>
            <a:endParaRPr lang="en-IN" dirty="0"/>
          </a:p>
        </p:txBody>
      </p:sp>
      <p:sp>
        <p:nvSpPr>
          <p:cNvPr id="3" name="Content Placeholder 2"/>
          <p:cNvSpPr>
            <a:spLocks noGrp="1"/>
          </p:cNvSpPr>
          <p:nvPr>
            <p:ph idx="1"/>
          </p:nvPr>
        </p:nvSpPr>
        <p:spPr/>
        <p:txBody>
          <a:bodyPr>
            <a:normAutofit/>
          </a:bodyPr>
          <a:lstStyle/>
          <a:p>
            <a:r>
              <a:rPr lang="en-IN" dirty="0" smtClean="0"/>
              <a:t>Organisation as a structure</a:t>
            </a:r>
          </a:p>
          <a:p>
            <a:r>
              <a:rPr lang="en-IN" dirty="0" smtClean="0"/>
              <a:t>Organisation as a process</a:t>
            </a:r>
            <a:endParaRPr lang="en-IN" dirty="0"/>
          </a:p>
        </p:txBody>
      </p:sp>
    </p:spTree>
    <p:extLst>
      <p:ext uri="{BB962C8B-B14F-4D97-AF65-F5344CB8AC3E}">
        <p14:creationId xmlns:p14="http://schemas.microsoft.com/office/powerpoint/2010/main" val="985271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9458" name="Picture 2" descr="Welingkar’s Distance Learning Division&#10;Functions of staff officers&#10;o The staff officers give regarding the method of im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25252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8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endParaRPr lang="en-IN" dirty="0"/>
          </a:p>
        </p:txBody>
      </p:sp>
      <p:pic>
        <p:nvPicPr>
          <p:cNvPr id="20482" name="Picture 2" descr="Welingkar’s Distance Learning Division&#10;Arguments of staff officers against line&#10;officers&#10;o The staff officers have only 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1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21506" name="Picture 2" descr="Welingkar’s Distance Learning Division&#10;Arguments of staff officers against line&#10;officers&#10;o The staffs give advice withou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37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endParaRPr lang="en-IN" dirty="0"/>
          </a:p>
        </p:txBody>
      </p:sp>
      <p:pic>
        <p:nvPicPr>
          <p:cNvPr id="22530" name="Picture 2" descr="Welingkar’s Distance Learning Division&#10;Solution to the conflict between line officers&#10;and staff officers&#10;o Both line o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11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endParaRPr lang="en-IN" dirty="0"/>
          </a:p>
        </p:txBody>
      </p:sp>
      <p:pic>
        <p:nvPicPr>
          <p:cNvPr id="23554" name="Picture 2" descr="Welingkar’s Distance Learning Division&#10;Solution to the conflict between line officers&#10;and staff officers&#10;o The staff of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50"/>
            <a:ext cx="9361040" cy="683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2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Content Placeholder 4"/>
          <p:cNvSpPr>
            <a:spLocks noGrp="1"/>
          </p:cNvSpPr>
          <p:nvPr>
            <p:ph idx="1"/>
          </p:nvPr>
        </p:nvSpPr>
        <p:spPr/>
        <p:txBody>
          <a:bodyPr/>
          <a:lstStyle/>
          <a:p>
            <a:endParaRPr lang="en-IN"/>
          </a:p>
        </p:txBody>
      </p:sp>
      <p:pic>
        <p:nvPicPr>
          <p:cNvPr id="24578" name="Picture 2" descr="Welingkar’s Distance Learning Division&#10;We Learn – A Continuous Learning Forum&#10;Advantages of line and staff organisation 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5602" name="Picture 2" descr="Welingkar’s Distance Learning Division&#10;Committee organisation&#10;o “A Committee as a group of persons either&#10;appointed or 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95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descr="Welingkar’s Distance Learning Division&#10;Functions of a Committee&#10;o Collect the necessary information from different&#10;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433048" cy="712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89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Welingkar’s Distance Learning Division&#10;Recommendations for efficient functioning of a committee&#10;We Learn – A Continuous 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45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8674" name="Picture 2" descr="Welingkar’s Distance Learning Division&#10;Project organisation&#10;o The project organisation idea was developed&#10;after the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1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NATURE OF ORGANISATION</a:t>
            </a:r>
          </a:p>
        </p:txBody>
      </p:sp>
      <p:sp>
        <p:nvSpPr>
          <p:cNvPr id="3" name="Content Placeholder 2"/>
          <p:cNvSpPr>
            <a:spLocks noGrp="1"/>
          </p:cNvSpPr>
          <p:nvPr>
            <p:ph idx="1"/>
          </p:nvPr>
        </p:nvSpPr>
        <p:spPr/>
        <p:txBody>
          <a:bodyPr>
            <a:normAutofit lnSpcReduction="10000"/>
          </a:bodyPr>
          <a:lstStyle/>
          <a:p>
            <a:r>
              <a:rPr lang="en-IN" dirty="0" smtClean="0"/>
              <a:t>COMMON PURPOSE</a:t>
            </a:r>
          </a:p>
          <a:p>
            <a:r>
              <a:rPr lang="en-IN" dirty="0" smtClean="0"/>
              <a:t>DIVISION OF LABOUR</a:t>
            </a:r>
          </a:p>
          <a:p>
            <a:r>
              <a:rPr lang="en-IN" dirty="0" smtClean="0"/>
              <a:t>AUTHORITY STRUCTURE</a:t>
            </a:r>
          </a:p>
          <a:p>
            <a:r>
              <a:rPr lang="en-IN" dirty="0" smtClean="0"/>
              <a:t>PEOPLE</a:t>
            </a:r>
          </a:p>
          <a:p>
            <a:r>
              <a:rPr lang="en-IN" dirty="0" smtClean="0"/>
              <a:t>COMMUNICATION</a:t>
            </a:r>
          </a:p>
          <a:p>
            <a:r>
              <a:rPr lang="en-IN" dirty="0" smtClean="0"/>
              <a:t>COORDINATION</a:t>
            </a:r>
          </a:p>
          <a:p>
            <a:r>
              <a:rPr lang="en-IN" dirty="0" smtClean="0"/>
              <a:t>ENVIRONMENT</a:t>
            </a:r>
          </a:p>
          <a:p>
            <a:r>
              <a:rPr lang="en-IN" dirty="0" smtClean="0"/>
              <a:t>RULES AND REGULATIONS</a:t>
            </a:r>
            <a:endParaRPr lang="en-IN" dirty="0"/>
          </a:p>
        </p:txBody>
      </p:sp>
    </p:spTree>
    <p:extLst>
      <p:ext uri="{BB962C8B-B14F-4D97-AF65-F5344CB8AC3E}">
        <p14:creationId xmlns:p14="http://schemas.microsoft.com/office/powerpoint/2010/main" val="1008451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descr="Welingkar’s Distance Learning Division&#10;Features of project organisation&#10;o The Success of the project organisation&#10;depend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4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descr="Welingkar’s Distance Learning Division&#10;Drawbacks of Project Organisation&#10;o The professionals are deputed for the projec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74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descr="Welingkar’s Distance Learning Division&#10;Matrix organisation&#10;o “Any organisation that employs a multiple&#10;command structure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96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descr="Welingkar’s Distance Learning Division&#10;Conditions for effective matrix&#10;organisation&#10;o The principle of chain of command 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47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descr="Welingkar’s Distance Learning Division&#10;Merits and Demerits of&#10;Matrix organisation&#10;We Learn – A Continuous Learning Forum&#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48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descr="Welingkar’s Distance Learning Division&#10;Free form organisation&#10;o This type of organisation is formed whenever&#10;a need a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77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descr="Authority  And Responsibil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89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descr="Delegation of Authority &lt;ul&gt;&lt;li&gt;“ Delegation of authority means assigning work to others and giving them authority to do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19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descr="Elements : &lt;ul&gt;&lt;li&gt;Elements of Delegation of Authority  : &lt;/li&gt;&lt;/ul&gt;&lt;ul&gt;&lt;li&gt;Responsibility &lt;/li&gt;&lt;/ul&gt;&lt;ul&gt;&lt;li&gt;Authority &l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86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descr="RESPONSIBILITY &lt;ul&gt;&lt;li&gt;Responsibility is the obligation of a subordinate to properly perform the assigned duty. When a s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05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STEPS IN ORGANISATION PROCESS</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Identification of activities</a:t>
            </a:r>
          </a:p>
          <a:p>
            <a:r>
              <a:rPr lang="en-IN" dirty="0" smtClean="0"/>
              <a:t>Grouping of activities</a:t>
            </a:r>
          </a:p>
          <a:p>
            <a:r>
              <a:rPr lang="en-IN" dirty="0" smtClean="0"/>
              <a:t>Assignment of duties</a:t>
            </a:r>
          </a:p>
          <a:p>
            <a:r>
              <a:rPr lang="en-IN" dirty="0" smtClean="0"/>
              <a:t>Delegation of authority</a:t>
            </a:r>
          </a:p>
          <a:p>
            <a:pPr>
              <a:buFont typeface="Wingdings" pitchFamily="2" charset="2"/>
              <a:buChar char="Ø"/>
            </a:pPr>
            <a:r>
              <a:rPr lang="en-IN" dirty="0" smtClean="0"/>
              <a:t>Activity analysis</a:t>
            </a:r>
          </a:p>
          <a:p>
            <a:pPr>
              <a:buFont typeface="Wingdings" pitchFamily="2" charset="2"/>
              <a:buChar char="Ø"/>
            </a:pPr>
            <a:r>
              <a:rPr lang="en-IN" dirty="0" smtClean="0"/>
              <a:t>Decision analysis</a:t>
            </a:r>
          </a:p>
          <a:p>
            <a:pPr>
              <a:buFont typeface="Wingdings" pitchFamily="2" charset="2"/>
              <a:buChar char="§"/>
            </a:pPr>
            <a:r>
              <a:rPr lang="en-IN" dirty="0" smtClean="0"/>
              <a:t>Degree of futurity</a:t>
            </a:r>
          </a:p>
          <a:p>
            <a:pPr>
              <a:buFont typeface="Wingdings" pitchFamily="2" charset="2"/>
              <a:buChar char="§"/>
            </a:pPr>
            <a:r>
              <a:rPr lang="en-IN" dirty="0" smtClean="0"/>
              <a:t>Impact</a:t>
            </a:r>
          </a:p>
          <a:p>
            <a:pPr>
              <a:buFont typeface="Wingdings" pitchFamily="2" charset="2"/>
              <a:buChar char="§"/>
            </a:pPr>
            <a:r>
              <a:rPr lang="en-IN" dirty="0" smtClean="0"/>
              <a:t>Qualitative factors</a:t>
            </a:r>
          </a:p>
          <a:p>
            <a:pPr>
              <a:buFont typeface="Wingdings" pitchFamily="2" charset="2"/>
              <a:buChar char="§"/>
            </a:pPr>
            <a:r>
              <a:rPr lang="en-IN" dirty="0" smtClean="0"/>
              <a:t>Periodicity</a:t>
            </a:r>
          </a:p>
          <a:p>
            <a:pPr>
              <a:buFont typeface="Wingdings" pitchFamily="2" charset="2"/>
              <a:buChar char="Ø"/>
            </a:pPr>
            <a:r>
              <a:rPr lang="en-IN" dirty="0" smtClean="0"/>
              <a:t>Relations analysis</a:t>
            </a:r>
            <a:endParaRPr lang="en-IN" dirty="0"/>
          </a:p>
        </p:txBody>
      </p:sp>
    </p:spTree>
    <p:extLst>
      <p:ext uri="{BB962C8B-B14F-4D97-AF65-F5344CB8AC3E}">
        <p14:creationId xmlns:p14="http://schemas.microsoft.com/office/powerpoint/2010/main" val="3740065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9938" name="Picture 2" descr="AUTHORITY &lt;ul&gt;&lt;li&gt;It means the power to take decisions. Decision can be related to the use of resources and to do or not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12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15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40962" name="Picture 2" descr="Authority The power to make decision which guides the action of others Definition A Right &amp; a Power to influence the beh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189999"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23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1986" name="Picture 2" descr="Difference Basic of Distinction Authority Responsibility Meaning The power or right of a superior to give order to oth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2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36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3010" name="Picture 2" descr="ACCOUNTABILITY &lt;ul&gt;&lt;li&gt;Accountability means the answerability of the subordinate to his superior for his work perform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919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4034" name="Picture 2" descr="Difference Basic of Distinction Responsibility Accountability Meaning It is an obligation to perform the assigned duty 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99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5058" name="Picture 2" descr="Process of Delegation of Authority &lt;ul&gt;&lt;li&gt;Assigning responsibility &lt;/li&gt;&lt;/ul&gt;&lt;ul&gt;&lt;li&gt;Granting Authority &lt;/li&gt;&lt;/ul&gt;&lt;ul&gt;&lt;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9361040" cy="72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5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6082" name="Picture 2" descr="IMPORTANCE &lt;ul&gt;&lt;li&gt;Importance of Delegation of Authority : &lt;/li&gt;&lt;/ul&gt;&lt;ul&gt;&lt;li&gt;Effective Management &lt;/li&gt;&lt;/ul&gt;&lt;ul&gt;&lt;li&gt;Empl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9649072" cy="734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96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7106" name="Picture 2" descr="Obstacles  to Delegation &lt;ul&gt;&lt;li&gt;Organisational Constraints &lt;/li&gt;&lt;/ul&gt;&lt;ul&gt;&lt;li&gt;Inadequate planning &lt;/li&gt;&lt;/ul&gt;&lt;ul&gt;&lt;li&gt;Lack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9505056" cy="756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382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STAFFING</a:t>
            </a:r>
            <a:endParaRPr lang="en-IN" dirty="0"/>
          </a:p>
        </p:txBody>
      </p:sp>
      <p:sp>
        <p:nvSpPr>
          <p:cNvPr id="3" name="Content Placeholder 2"/>
          <p:cNvSpPr>
            <a:spLocks noGrp="1"/>
          </p:cNvSpPr>
          <p:nvPr>
            <p:ph idx="1"/>
          </p:nvPr>
        </p:nvSpPr>
        <p:spPr/>
        <p:txBody>
          <a:bodyPr>
            <a:normAutofit fontScale="92500"/>
          </a:bodyPr>
          <a:lstStyle/>
          <a:p>
            <a:r>
              <a:rPr lang="en-IN" dirty="0" smtClean="0"/>
              <a:t>According to Koontz and </a:t>
            </a:r>
            <a:r>
              <a:rPr lang="en-IN" dirty="0" err="1" smtClean="0"/>
              <a:t>O’Donnel</a:t>
            </a:r>
            <a:r>
              <a:rPr lang="en-IN" dirty="0" smtClean="0"/>
              <a:t>, “The managerial function of staffing involves managing the organisation structure through proper and effective selection, appraisal and development of personnel to fill the roles designed into the structure.”</a:t>
            </a:r>
          </a:p>
          <a:p>
            <a:r>
              <a:rPr lang="en-IN" dirty="0" err="1" smtClean="0"/>
              <a:t>S.Benjamin</a:t>
            </a:r>
            <a:r>
              <a:rPr lang="en-IN" dirty="0" smtClean="0"/>
              <a:t> has defined staffing as, “The process involved in identifying, assessing, placing, evaluating, and directing individuals at work.”    </a:t>
            </a:r>
            <a:endParaRPr lang="en-IN" dirty="0"/>
          </a:p>
        </p:txBody>
      </p:sp>
    </p:spTree>
    <p:extLst>
      <p:ext uri="{BB962C8B-B14F-4D97-AF65-F5344CB8AC3E}">
        <p14:creationId xmlns:p14="http://schemas.microsoft.com/office/powerpoint/2010/main" val="1024365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ELEMENTS OF STAFFING</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Effective recruitment and selection</a:t>
            </a:r>
          </a:p>
          <a:p>
            <a:r>
              <a:rPr lang="en-IN" dirty="0" smtClean="0"/>
              <a:t>Proper classification of personnel and pay fixed for them</a:t>
            </a:r>
          </a:p>
          <a:p>
            <a:r>
              <a:rPr lang="en-IN" dirty="0" smtClean="0"/>
              <a:t>Proper placement</a:t>
            </a:r>
          </a:p>
          <a:p>
            <a:r>
              <a:rPr lang="en-IN" dirty="0" smtClean="0"/>
              <a:t>Adequate and appropriate training for development</a:t>
            </a:r>
          </a:p>
          <a:p>
            <a:r>
              <a:rPr lang="en-IN" dirty="0" smtClean="0"/>
              <a:t>Satisfactory and fair transfer and promotion</a:t>
            </a:r>
          </a:p>
          <a:p>
            <a:r>
              <a:rPr lang="en-IN" dirty="0" smtClean="0"/>
              <a:t>Sound relationship between management and workers</a:t>
            </a:r>
          </a:p>
          <a:p>
            <a:r>
              <a:rPr lang="en-IN" dirty="0" smtClean="0"/>
              <a:t>Adequate provision for retirement </a:t>
            </a:r>
            <a:endParaRPr lang="en-IN" dirty="0"/>
          </a:p>
        </p:txBody>
      </p:sp>
    </p:spTree>
    <p:extLst>
      <p:ext uri="{BB962C8B-B14F-4D97-AF65-F5344CB8AC3E}">
        <p14:creationId xmlns:p14="http://schemas.microsoft.com/office/powerpoint/2010/main" val="138448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dirty="0" smtClean="0"/>
              <a:t>Determinants of </a:t>
            </a:r>
            <a:r>
              <a:rPr lang="en-IN" dirty="0"/>
              <a:t>O</a:t>
            </a:r>
            <a:r>
              <a:rPr lang="en-IN" dirty="0" smtClean="0"/>
              <a:t>rganisation Structure</a:t>
            </a:r>
            <a:endParaRPr lang="en-IN" dirty="0"/>
          </a:p>
        </p:txBody>
      </p:sp>
      <p:sp>
        <p:nvSpPr>
          <p:cNvPr id="7" name="Content Placeholder 6"/>
          <p:cNvSpPr>
            <a:spLocks noGrp="1"/>
          </p:cNvSpPr>
          <p:nvPr>
            <p:ph idx="1"/>
          </p:nvPr>
        </p:nvSpPr>
        <p:spPr>
          <a:xfrm>
            <a:off x="457200" y="1711349"/>
            <a:ext cx="8229600" cy="4525963"/>
          </a:xfrm>
        </p:spPr>
        <p:txBody>
          <a:bodyPr/>
          <a:lstStyle/>
          <a:p>
            <a:r>
              <a:rPr lang="en-IN" dirty="0" smtClean="0"/>
              <a:t>GOALS                </a:t>
            </a:r>
          </a:p>
          <a:p>
            <a:r>
              <a:rPr lang="en-IN" dirty="0" smtClean="0"/>
              <a:t>STRATEGY</a:t>
            </a:r>
          </a:p>
          <a:p>
            <a:r>
              <a:rPr lang="en-IN" dirty="0" smtClean="0"/>
              <a:t>SIZE</a:t>
            </a:r>
          </a:p>
          <a:p>
            <a:r>
              <a:rPr lang="en-IN" dirty="0" smtClean="0"/>
              <a:t>PEOPLE</a:t>
            </a:r>
          </a:p>
          <a:p>
            <a:r>
              <a:rPr lang="en-IN" dirty="0" smtClean="0"/>
              <a:t>TECHNOLOGY</a:t>
            </a:r>
          </a:p>
          <a:p>
            <a:r>
              <a:rPr lang="en-IN" dirty="0" smtClean="0"/>
              <a:t>ENVIRONMENT</a:t>
            </a:r>
            <a:endParaRPr lang="en-IN" dirty="0"/>
          </a:p>
        </p:txBody>
      </p:sp>
      <p:cxnSp>
        <p:nvCxnSpPr>
          <p:cNvPr id="3" name="Straight Connector 2"/>
          <p:cNvCxnSpPr>
            <a:stCxn id="7" idx="0"/>
            <a:endCxn id="7" idx="2"/>
          </p:cNvCxnSpPr>
          <p:nvPr/>
        </p:nvCxnSpPr>
        <p:spPr>
          <a:xfrm>
            <a:off x="4572000" y="1711349"/>
            <a:ext cx="0" cy="45259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62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FUNCTIONS OF STAFFING</a:t>
            </a:r>
            <a:endParaRPr lang="en-IN" dirty="0"/>
          </a:p>
        </p:txBody>
      </p:sp>
      <p:sp>
        <p:nvSpPr>
          <p:cNvPr id="3" name="Content Placeholder 2"/>
          <p:cNvSpPr>
            <a:spLocks noGrp="1"/>
          </p:cNvSpPr>
          <p:nvPr>
            <p:ph idx="1"/>
          </p:nvPr>
        </p:nvSpPr>
        <p:spPr/>
        <p:txBody>
          <a:bodyPr>
            <a:normAutofit lnSpcReduction="10000"/>
          </a:bodyPr>
          <a:lstStyle/>
          <a:p>
            <a:r>
              <a:rPr lang="en-IN" dirty="0" smtClean="0"/>
              <a:t>Manpower planning</a:t>
            </a:r>
          </a:p>
          <a:p>
            <a:r>
              <a:rPr lang="en-IN" dirty="0" smtClean="0"/>
              <a:t>Development</a:t>
            </a:r>
          </a:p>
          <a:p>
            <a:r>
              <a:rPr lang="en-IN" dirty="0" smtClean="0"/>
              <a:t>Fixing the employment standards</a:t>
            </a:r>
          </a:p>
          <a:p>
            <a:r>
              <a:rPr lang="en-IN" dirty="0" smtClean="0"/>
              <a:t>Sources</a:t>
            </a:r>
          </a:p>
          <a:p>
            <a:r>
              <a:rPr lang="en-IN" dirty="0" smtClean="0"/>
              <a:t>Selection and placement</a:t>
            </a:r>
          </a:p>
          <a:p>
            <a:r>
              <a:rPr lang="en-IN" dirty="0" smtClean="0"/>
              <a:t>Training</a:t>
            </a:r>
          </a:p>
          <a:p>
            <a:r>
              <a:rPr lang="en-IN" dirty="0" smtClean="0"/>
              <a:t>Other functions (co-ordination, promotion, transfer, record maintenance, motivation etc.,)</a:t>
            </a:r>
          </a:p>
          <a:p>
            <a:endParaRPr lang="en-IN" dirty="0"/>
          </a:p>
        </p:txBody>
      </p:sp>
    </p:spTree>
    <p:extLst>
      <p:ext uri="{BB962C8B-B14F-4D97-AF65-F5344CB8AC3E}">
        <p14:creationId xmlns:p14="http://schemas.microsoft.com/office/powerpoint/2010/main" val="3766482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PROCESSING OF STAFFING</a:t>
            </a:r>
            <a:endParaRPr lang="en-IN" dirty="0"/>
          </a:p>
        </p:txBody>
      </p:sp>
      <p:sp>
        <p:nvSpPr>
          <p:cNvPr id="3" name="Content Placeholder 2"/>
          <p:cNvSpPr>
            <a:spLocks noGrp="1"/>
          </p:cNvSpPr>
          <p:nvPr>
            <p:ph idx="1"/>
          </p:nvPr>
        </p:nvSpPr>
        <p:spPr/>
        <p:txBody>
          <a:bodyPr/>
          <a:lstStyle/>
          <a:p>
            <a:r>
              <a:rPr lang="en-IN" dirty="0" smtClean="0"/>
              <a:t>Planning</a:t>
            </a:r>
          </a:p>
          <a:p>
            <a:r>
              <a:rPr lang="en-IN" dirty="0" smtClean="0"/>
              <a:t>Recruitment and selection</a:t>
            </a:r>
          </a:p>
          <a:p>
            <a:r>
              <a:rPr lang="en-IN" dirty="0" smtClean="0"/>
              <a:t>Training and developments</a:t>
            </a:r>
          </a:p>
          <a:p>
            <a:r>
              <a:rPr lang="en-IN" dirty="0" smtClean="0"/>
              <a:t>Performance operation</a:t>
            </a:r>
          </a:p>
          <a:p>
            <a:endParaRPr lang="en-IN" dirty="0"/>
          </a:p>
        </p:txBody>
      </p:sp>
    </p:spTree>
    <p:extLst>
      <p:ext uri="{BB962C8B-B14F-4D97-AF65-F5344CB8AC3E}">
        <p14:creationId xmlns:p14="http://schemas.microsoft.com/office/powerpoint/2010/main" val="2783943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RECRUITMENT</a:t>
            </a:r>
            <a:endParaRPr lang="en-IN" dirty="0"/>
          </a:p>
        </p:txBody>
      </p:sp>
      <p:sp>
        <p:nvSpPr>
          <p:cNvPr id="3" name="Content Placeholder 2"/>
          <p:cNvSpPr>
            <a:spLocks noGrp="1"/>
          </p:cNvSpPr>
          <p:nvPr>
            <p:ph idx="1"/>
          </p:nvPr>
        </p:nvSpPr>
        <p:spPr/>
        <p:txBody>
          <a:bodyPr/>
          <a:lstStyle/>
          <a:p>
            <a:r>
              <a:rPr lang="en-IN" dirty="0" smtClean="0"/>
              <a:t>EDWIN B. FLIPPO, “ Recruitment is the process of searching for prospective employees and stimulating them to apply for the jobs I the organisation” </a:t>
            </a:r>
            <a:endParaRPr lang="en-IN" dirty="0"/>
          </a:p>
        </p:txBody>
      </p:sp>
    </p:spTree>
    <p:extLst>
      <p:ext uri="{BB962C8B-B14F-4D97-AF65-F5344CB8AC3E}">
        <p14:creationId xmlns:p14="http://schemas.microsoft.com/office/powerpoint/2010/main" val="2773401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SOURCES OF RECRUITMENT</a:t>
            </a:r>
            <a:endParaRPr lang="en-IN" dirty="0"/>
          </a:p>
        </p:txBody>
      </p:sp>
      <p:sp>
        <p:nvSpPr>
          <p:cNvPr id="3" name="Content Placeholder 2"/>
          <p:cNvSpPr>
            <a:spLocks noGrp="1"/>
          </p:cNvSpPr>
          <p:nvPr>
            <p:ph idx="1"/>
          </p:nvPr>
        </p:nvSpPr>
        <p:spPr/>
        <p:txBody>
          <a:bodyPr>
            <a:normAutofit/>
          </a:bodyPr>
          <a:lstStyle/>
          <a:p>
            <a:r>
              <a:rPr lang="en-IN" dirty="0" smtClean="0"/>
              <a:t>INTERNAL  SOURCES</a:t>
            </a:r>
          </a:p>
          <a:p>
            <a:pPr>
              <a:buFont typeface="Wingdings" pitchFamily="2" charset="2"/>
              <a:buChar char="Ø"/>
            </a:pPr>
            <a:r>
              <a:rPr lang="en-IN" dirty="0" smtClean="0"/>
              <a:t>Transfers</a:t>
            </a:r>
          </a:p>
          <a:p>
            <a:pPr>
              <a:buFont typeface="Wingdings" pitchFamily="2" charset="2"/>
              <a:buChar char="Ø"/>
            </a:pPr>
            <a:r>
              <a:rPr lang="en-IN" dirty="0" smtClean="0"/>
              <a:t>Promotions</a:t>
            </a:r>
          </a:p>
          <a:p>
            <a:pPr>
              <a:buFont typeface="Wingdings" pitchFamily="2" charset="2"/>
              <a:buChar char="Ø"/>
            </a:pPr>
            <a:r>
              <a:rPr lang="en-IN" dirty="0" smtClean="0"/>
              <a:t>Present employees</a:t>
            </a:r>
          </a:p>
          <a:p>
            <a:endParaRPr lang="en-IN" dirty="0"/>
          </a:p>
        </p:txBody>
      </p:sp>
    </p:spTree>
    <p:extLst>
      <p:ext uri="{BB962C8B-B14F-4D97-AF65-F5344CB8AC3E}">
        <p14:creationId xmlns:p14="http://schemas.microsoft.com/office/powerpoint/2010/main" val="2729522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SOURCES OF RECRUITMENT (</a:t>
            </a:r>
            <a:r>
              <a:rPr lang="en-IN" dirty="0" err="1" smtClean="0"/>
              <a:t>Cont</a:t>
            </a:r>
            <a:r>
              <a:rPr lang="en-IN" dirty="0" smtClean="0"/>
              <a:t>…)</a:t>
            </a:r>
            <a:endParaRPr lang="en-IN" dirty="0"/>
          </a:p>
        </p:txBody>
      </p:sp>
      <p:sp>
        <p:nvSpPr>
          <p:cNvPr id="3" name="Content Placeholder 2"/>
          <p:cNvSpPr>
            <a:spLocks noGrp="1"/>
          </p:cNvSpPr>
          <p:nvPr>
            <p:ph idx="1"/>
          </p:nvPr>
        </p:nvSpPr>
        <p:spPr/>
        <p:txBody>
          <a:bodyPr>
            <a:normAutofit lnSpcReduction="10000"/>
          </a:bodyPr>
          <a:lstStyle/>
          <a:p>
            <a:r>
              <a:rPr lang="en-IN" dirty="0"/>
              <a:t>EXTERNAL SOURCES</a:t>
            </a:r>
          </a:p>
          <a:p>
            <a:pPr>
              <a:buFont typeface="Wingdings" pitchFamily="2" charset="2"/>
              <a:buChar char="Ø"/>
            </a:pPr>
            <a:r>
              <a:rPr lang="en-IN" dirty="0"/>
              <a:t>Advertisements</a:t>
            </a:r>
          </a:p>
          <a:p>
            <a:pPr>
              <a:buFont typeface="Wingdings" pitchFamily="2" charset="2"/>
              <a:buChar char="Ø"/>
            </a:pPr>
            <a:r>
              <a:rPr lang="en-IN" dirty="0"/>
              <a:t>Personnel Consultants</a:t>
            </a:r>
          </a:p>
          <a:p>
            <a:pPr>
              <a:buFont typeface="Wingdings" pitchFamily="2" charset="2"/>
              <a:buChar char="Ø"/>
            </a:pPr>
            <a:r>
              <a:rPr lang="en-IN" dirty="0"/>
              <a:t>Jobbers and </a:t>
            </a:r>
            <a:r>
              <a:rPr lang="en-IN" dirty="0" smtClean="0"/>
              <a:t>Contractors</a:t>
            </a:r>
          </a:p>
          <a:p>
            <a:pPr>
              <a:buFont typeface="Wingdings" pitchFamily="2" charset="2"/>
              <a:buChar char="Ø"/>
            </a:pPr>
            <a:r>
              <a:rPr lang="en-IN" dirty="0" smtClean="0"/>
              <a:t>Employment Exchanges</a:t>
            </a:r>
          </a:p>
          <a:p>
            <a:pPr>
              <a:buFont typeface="Wingdings" pitchFamily="2" charset="2"/>
              <a:buChar char="Ø"/>
            </a:pPr>
            <a:r>
              <a:rPr lang="en-IN" dirty="0" smtClean="0"/>
              <a:t>Educational Institutions</a:t>
            </a:r>
          </a:p>
          <a:p>
            <a:pPr>
              <a:buFont typeface="Wingdings" pitchFamily="2" charset="2"/>
              <a:buChar char="Ø"/>
            </a:pPr>
            <a:r>
              <a:rPr lang="en-IN" dirty="0" smtClean="0"/>
              <a:t>Field Trips</a:t>
            </a:r>
          </a:p>
          <a:p>
            <a:pPr>
              <a:buFont typeface="Wingdings" pitchFamily="2" charset="2"/>
              <a:buChar char="Ø"/>
            </a:pPr>
            <a:r>
              <a:rPr lang="en-IN" dirty="0" smtClean="0"/>
              <a:t>Unsolicited applicants</a:t>
            </a:r>
            <a:endParaRPr lang="en-IN" dirty="0"/>
          </a:p>
          <a:p>
            <a:endParaRPr lang="en-IN" dirty="0"/>
          </a:p>
        </p:txBody>
      </p:sp>
    </p:spTree>
    <p:extLst>
      <p:ext uri="{BB962C8B-B14F-4D97-AF65-F5344CB8AC3E}">
        <p14:creationId xmlns:p14="http://schemas.microsoft.com/office/powerpoint/2010/main" val="4152764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DIFFICULTIES OF RECRUITMENT</a:t>
            </a:r>
            <a:endParaRPr lang="en-IN" dirty="0"/>
          </a:p>
        </p:txBody>
      </p:sp>
      <p:sp>
        <p:nvSpPr>
          <p:cNvPr id="3" name="Content Placeholder 2"/>
          <p:cNvSpPr>
            <a:spLocks noGrp="1"/>
          </p:cNvSpPr>
          <p:nvPr>
            <p:ph idx="1"/>
          </p:nvPr>
        </p:nvSpPr>
        <p:spPr/>
        <p:txBody>
          <a:bodyPr/>
          <a:lstStyle/>
          <a:p>
            <a:r>
              <a:rPr lang="en-IN" dirty="0" smtClean="0"/>
              <a:t>Image of the enterprise</a:t>
            </a:r>
          </a:p>
          <a:p>
            <a:r>
              <a:rPr lang="en-IN" dirty="0" smtClean="0"/>
              <a:t>Nature of job</a:t>
            </a:r>
          </a:p>
          <a:p>
            <a:r>
              <a:rPr lang="en-IN" dirty="0" smtClean="0"/>
              <a:t>Policy of the enterprise</a:t>
            </a:r>
          </a:p>
          <a:p>
            <a:r>
              <a:rPr lang="en-IN" dirty="0" smtClean="0"/>
              <a:t>Union demands</a:t>
            </a:r>
          </a:p>
          <a:p>
            <a:r>
              <a:rPr lang="en-IN" dirty="0" smtClean="0"/>
              <a:t>Government policies</a:t>
            </a:r>
            <a:endParaRPr lang="en-IN" dirty="0"/>
          </a:p>
        </p:txBody>
      </p:sp>
    </p:spTree>
    <p:extLst>
      <p:ext uri="{BB962C8B-B14F-4D97-AF65-F5344CB8AC3E}">
        <p14:creationId xmlns:p14="http://schemas.microsoft.com/office/powerpoint/2010/main" val="919877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SELECTION</a:t>
            </a:r>
            <a:endParaRPr lang="en-IN" dirty="0"/>
          </a:p>
        </p:txBody>
      </p:sp>
      <p:sp>
        <p:nvSpPr>
          <p:cNvPr id="3" name="Content Placeholder 2"/>
          <p:cNvSpPr>
            <a:spLocks noGrp="1"/>
          </p:cNvSpPr>
          <p:nvPr>
            <p:ph idx="1"/>
          </p:nvPr>
        </p:nvSpPr>
        <p:spPr/>
        <p:txBody>
          <a:bodyPr/>
          <a:lstStyle/>
          <a:p>
            <a:r>
              <a:rPr lang="en-IN" dirty="0" smtClean="0"/>
              <a:t>“Selection is the process in which candidates for employment are divided in two classes, those who are to be offered employment and those who are not.”</a:t>
            </a:r>
            <a:endParaRPr lang="en-IN" dirty="0"/>
          </a:p>
        </p:txBody>
      </p:sp>
    </p:spTree>
    <p:extLst>
      <p:ext uri="{BB962C8B-B14F-4D97-AF65-F5344CB8AC3E}">
        <p14:creationId xmlns:p14="http://schemas.microsoft.com/office/powerpoint/2010/main" val="3896547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SELECTION PROCEDURE</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1. Receipt and Scrutiny of Applications</a:t>
            </a:r>
          </a:p>
          <a:p>
            <a:r>
              <a:rPr lang="en-IN" dirty="0" smtClean="0"/>
              <a:t>2. Preliminary Interview</a:t>
            </a:r>
          </a:p>
          <a:p>
            <a:r>
              <a:rPr lang="en-IN" dirty="0" smtClean="0"/>
              <a:t>3. Blank Application Forms</a:t>
            </a:r>
          </a:p>
          <a:p>
            <a:r>
              <a:rPr lang="en-IN" dirty="0" smtClean="0"/>
              <a:t>4. Conducting of Tests</a:t>
            </a:r>
          </a:p>
          <a:p>
            <a:r>
              <a:rPr lang="en-IN" dirty="0" smtClean="0"/>
              <a:t>A. Proficiency Tests</a:t>
            </a:r>
          </a:p>
          <a:p>
            <a:r>
              <a:rPr lang="en-IN" dirty="0" smtClean="0"/>
              <a:t>i. Trade or achievement test</a:t>
            </a:r>
          </a:p>
          <a:p>
            <a:r>
              <a:rPr lang="en-IN" dirty="0" smtClean="0"/>
              <a:t>ii. Dexterity test</a:t>
            </a:r>
          </a:p>
          <a:p>
            <a:r>
              <a:rPr lang="en-IN" dirty="0" smtClean="0"/>
              <a:t>B. Aptitude tests</a:t>
            </a:r>
          </a:p>
          <a:p>
            <a:r>
              <a:rPr lang="en-IN" dirty="0" smtClean="0"/>
              <a:t>i. Intelligence test</a:t>
            </a:r>
          </a:p>
          <a:p>
            <a:r>
              <a:rPr lang="en-IN" dirty="0"/>
              <a:t>i</a:t>
            </a:r>
            <a:r>
              <a:rPr lang="en-IN" dirty="0" smtClean="0"/>
              <a:t>i. Personality, character or attitude tests</a:t>
            </a:r>
          </a:p>
          <a:p>
            <a:r>
              <a:rPr lang="en-IN" dirty="0"/>
              <a:t>i</a:t>
            </a:r>
            <a:r>
              <a:rPr lang="en-IN" dirty="0" smtClean="0"/>
              <a:t>ii. Movement test</a:t>
            </a:r>
          </a:p>
          <a:p>
            <a:r>
              <a:rPr lang="en-IN" dirty="0" smtClean="0"/>
              <a:t>Iv. Interest test</a:t>
            </a:r>
          </a:p>
          <a:p>
            <a:endParaRPr lang="en-IN" dirty="0"/>
          </a:p>
        </p:txBody>
      </p:sp>
    </p:spTree>
    <p:extLst>
      <p:ext uri="{BB962C8B-B14F-4D97-AF65-F5344CB8AC3E}">
        <p14:creationId xmlns:p14="http://schemas.microsoft.com/office/powerpoint/2010/main" val="25822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CHARACTERSTCS OF A GOOD TEST</a:t>
            </a:r>
            <a:endParaRPr lang="en-IN" dirty="0"/>
          </a:p>
        </p:txBody>
      </p:sp>
      <p:sp>
        <p:nvSpPr>
          <p:cNvPr id="3" name="Content Placeholder 2"/>
          <p:cNvSpPr>
            <a:spLocks noGrp="1"/>
          </p:cNvSpPr>
          <p:nvPr>
            <p:ph idx="1"/>
          </p:nvPr>
        </p:nvSpPr>
        <p:spPr/>
        <p:txBody>
          <a:bodyPr/>
          <a:lstStyle/>
          <a:p>
            <a:r>
              <a:rPr lang="en-IN" dirty="0" smtClean="0"/>
              <a:t>Relevance</a:t>
            </a:r>
          </a:p>
          <a:p>
            <a:r>
              <a:rPr lang="en-IN" dirty="0" smtClean="0"/>
              <a:t>Consistency</a:t>
            </a:r>
          </a:p>
          <a:p>
            <a:r>
              <a:rPr lang="en-IN" dirty="0" smtClean="0"/>
              <a:t>Suitability</a:t>
            </a:r>
          </a:p>
          <a:p>
            <a:r>
              <a:rPr lang="en-IN" dirty="0" smtClean="0"/>
              <a:t>Standardisation</a:t>
            </a:r>
          </a:p>
          <a:p>
            <a:endParaRPr lang="en-IN" dirty="0"/>
          </a:p>
        </p:txBody>
      </p:sp>
    </p:spTree>
    <p:extLst>
      <p:ext uri="{BB962C8B-B14F-4D97-AF65-F5344CB8AC3E}">
        <p14:creationId xmlns:p14="http://schemas.microsoft.com/office/powerpoint/2010/main" val="3076042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a:t>
            </a:r>
            <a:endParaRPr lang="en-IN" dirty="0"/>
          </a:p>
        </p:txBody>
      </p:sp>
      <p:sp>
        <p:nvSpPr>
          <p:cNvPr id="3" name="Content Placeholder 2"/>
          <p:cNvSpPr>
            <a:spLocks noGrp="1"/>
          </p:cNvSpPr>
          <p:nvPr>
            <p:ph idx="1"/>
          </p:nvPr>
        </p:nvSpPr>
        <p:spPr/>
        <p:txBody>
          <a:bodyPr/>
          <a:lstStyle/>
          <a:p>
            <a:r>
              <a:rPr lang="en-IN" dirty="0" smtClean="0"/>
              <a:t>Assessment of suitability of candidates</a:t>
            </a:r>
          </a:p>
          <a:p>
            <a:r>
              <a:rPr lang="en-IN" dirty="0" smtClean="0"/>
              <a:t>Verification of facts</a:t>
            </a:r>
          </a:p>
          <a:p>
            <a:r>
              <a:rPr lang="en-IN" dirty="0" smtClean="0"/>
              <a:t>Objective assessment</a:t>
            </a:r>
          </a:p>
          <a:p>
            <a:r>
              <a:rPr lang="en-IN" dirty="0" smtClean="0"/>
              <a:t>Establishment of standards</a:t>
            </a:r>
            <a:endParaRPr lang="en-IN" dirty="0"/>
          </a:p>
        </p:txBody>
      </p:sp>
    </p:spTree>
    <p:extLst>
      <p:ext uri="{BB962C8B-B14F-4D97-AF65-F5344CB8AC3E}">
        <p14:creationId xmlns:p14="http://schemas.microsoft.com/office/powerpoint/2010/main" val="191528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NEED AND SIGNIFICANCE OF ORGANISATION STRUCTURE</a:t>
            </a:r>
            <a:endParaRPr lang="en-IN" dirty="0"/>
          </a:p>
        </p:txBody>
      </p:sp>
      <p:sp>
        <p:nvSpPr>
          <p:cNvPr id="5" name="Content Placeholder 4"/>
          <p:cNvSpPr>
            <a:spLocks noGrp="1"/>
          </p:cNvSpPr>
          <p:nvPr>
            <p:ph idx="1"/>
          </p:nvPr>
        </p:nvSpPr>
        <p:spPr/>
        <p:txBody>
          <a:bodyPr/>
          <a:lstStyle/>
          <a:p>
            <a:r>
              <a:rPr lang="en-IN" dirty="0" smtClean="0"/>
              <a:t>Facilitates Administration</a:t>
            </a:r>
          </a:p>
          <a:p>
            <a:r>
              <a:rPr lang="en-IN" dirty="0" smtClean="0"/>
              <a:t>Facilitates Growth and Diversification</a:t>
            </a:r>
          </a:p>
          <a:p>
            <a:r>
              <a:rPr lang="en-IN" dirty="0" smtClean="0"/>
              <a:t>Permits optimum use of technological improvements</a:t>
            </a:r>
          </a:p>
          <a:p>
            <a:r>
              <a:rPr lang="en-IN" dirty="0" smtClean="0"/>
              <a:t>Encourages use of human beings</a:t>
            </a:r>
          </a:p>
          <a:p>
            <a:r>
              <a:rPr lang="en-IN" dirty="0" smtClean="0"/>
              <a:t>Stimulates creativity</a:t>
            </a:r>
          </a:p>
          <a:p>
            <a:endParaRPr lang="en-IN" dirty="0"/>
          </a:p>
        </p:txBody>
      </p:sp>
    </p:spTree>
    <p:extLst>
      <p:ext uri="{BB962C8B-B14F-4D97-AF65-F5344CB8AC3E}">
        <p14:creationId xmlns:p14="http://schemas.microsoft.com/office/powerpoint/2010/main" val="6160894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DISADVANTAGES</a:t>
            </a:r>
            <a:endParaRPr lang="en-IN" dirty="0"/>
          </a:p>
        </p:txBody>
      </p:sp>
      <p:sp>
        <p:nvSpPr>
          <p:cNvPr id="3" name="Content Placeholder 2"/>
          <p:cNvSpPr>
            <a:spLocks noGrp="1"/>
          </p:cNvSpPr>
          <p:nvPr>
            <p:ph idx="1"/>
          </p:nvPr>
        </p:nvSpPr>
        <p:spPr/>
        <p:txBody>
          <a:bodyPr/>
          <a:lstStyle/>
          <a:p>
            <a:r>
              <a:rPr lang="en-IN" dirty="0" smtClean="0"/>
              <a:t>Unreliable</a:t>
            </a:r>
          </a:p>
          <a:p>
            <a:r>
              <a:rPr lang="en-IN" dirty="0" smtClean="0"/>
              <a:t>Liable to abuse</a:t>
            </a:r>
          </a:p>
          <a:p>
            <a:r>
              <a:rPr lang="en-IN" dirty="0" smtClean="0"/>
              <a:t>Unfair to some</a:t>
            </a:r>
          </a:p>
          <a:p>
            <a:r>
              <a:rPr lang="en-IN" dirty="0" smtClean="0"/>
              <a:t>Fear of exposure</a:t>
            </a:r>
            <a:endParaRPr lang="en-IN" dirty="0"/>
          </a:p>
        </p:txBody>
      </p:sp>
    </p:spTree>
    <p:extLst>
      <p:ext uri="{BB962C8B-B14F-4D97-AF65-F5344CB8AC3E}">
        <p14:creationId xmlns:p14="http://schemas.microsoft.com/office/powerpoint/2010/main" val="669321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IN" dirty="0" smtClean="0"/>
              <a:t>5. INTERVIEWS</a:t>
            </a:r>
            <a:endParaRPr lang="en-IN" dirty="0"/>
          </a:p>
        </p:txBody>
      </p:sp>
      <p:sp>
        <p:nvSpPr>
          <p:cNvPr id="3" name="Content Placeholder 2"/>
          <p:cNvSpPr>
            <a:spLocks noGrp="1"/>
          </p:cNvSpPr>
          <p:nvPr>
            <p:ph idx="1"/>
          </p:nvPr>
        </p:nvSpPr>
        <p:spPr/>
        <p:txBody>
          <a:bodyPr>
            <a:normAutofit lnSpcReduction="10000"/>
          </a:bodyPr>
          <a:lstStyle/>
          <a:p>
            <a:r>
              <a:rPr lang="en-IN" dirty="0" smtClean="0"/>
              <a:t>KINDS OF INTERVIEW</a:t>
            </a:r>
          </a:p>
          <a:p>
            <a:r>
              <a:rPr lang="en-IN" dirty="0" smtClean="0"/>
              <a:t>1. Direct interview</a:t>
            </a:r>
          </a:p>
          <a:p>
            <a:r>
              <a:rPr lang="en-IN" dirty="0" smtClean="0"/>
              <a:t>2.Indirect interview</a:t>
            </a:r>
          </a:p>
          <a:p>
            <a:r>
              <a:rPr lang="en-IN" dirty="0" smtClean="0"/>
              <a:t>3. Patterned interview</a:t>
            </a:r>
          </a:p>
          <a:p>
            <a:r>
              <a:rPr lang="en-IN" dirty="0" smtClean="0"/>
              <a:t>4. Stress interview</a:t>
            </a:r>
          </a:p>
          <a:p>
            <a:r>
              <a:rPr lang="en-IN" dirty="0" smtClean="0"/>
              <a:t>5.Systematic, in-depth interview</a:t>
            </a:r>
          </a:p>
          <a:p>
            <a:r>
              <a:rPr lang="en-IN" dirty="0" smtClean="0"/>
              <a:t>6. Board or panel interview</a:t>
            </a:r>
          </a:p>
          <a:p>
            <a:r>
              <a:rPr lang="en-IN" dirty="0" smtClean="0"/>
              <a:t>7. Group interview</a:t>
            </a:r>
          </a:p>
          <a:p>
            <a:endParaRPr lang="en-IN" dirty="0" smtClean="0"/>
          </a:p>
          <a:p>
            <a:endParaRPr lang="en-IN" dirty="0" smtClean="0"/>
          </a:p>
          <a:p>
            <a:endParaRPr lang="en-IN" dirty="0"/>
          </a:p>
        </p:txBody>
      </p:sp>
    </p:spTree>
    <p:extLst>
      <p:ext uri="{BB962C8B-B14F-4D97-AF65-F5344CB8AC3E}">
        <p14:creationId xmlns:p14="http://schemas.microsoft.com/office/powerpoint/2010/main" val="2539813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PROCEDURE FOR AN INTERVIEW</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Review of background information</a:t>
            </a:r>
          </a:p>
          <a:p>
            <a:r>
              <a:rPr lang="en-IN" dirty="0" smtClean="0"/>
              <a:t>Preparation of question plan</a:t>
            </a:r>
          </a:p>
          <a:p>
            <a:r>
              <a:rPr lang="en-IN" dirty="0" smtClean="0"/>
              <a:t>Putting the candidate at ease</a:t>
            </a:r>
          </a:p>
          <a:p>
            <a:r>
              <a:rPr lang="en-IN" dirty="0" smtClean="0"/>
              <a:t>Drawing out the best in the candidate</a:t>
            </a:r>
          </a:p>
          <a:p>
            <a:r>
              <a:rPr lang="en-IN" dirty="0" smtClean="0"/>
              <a:t>Concluding the interview</a:t>
            </a:r>
          </a:p>
          <a:p>
            <a:r>
              <a:rPr lang="en-IN" dirty="0" smtClean="0"/>
              <a:t>6. CHECKING REFERENCES</a:t>
            </a:r>
          </a:p>
          <a:p>
            <a:r>
              <a:rPr lang="en-IN" dirty="0" smtClean="0"/>
              <a:t>7. PRELIMINARY AND FINAL SELECTION</a:t>
            </a:r>
          </a:p>
          <a:p>
            <a:r>
              <a:rPr lang="en-IN" dirty="0" smtClean="0"/>
              <a:t>8. MEDICAL EXAMINATION</a:t>
            </a:r>
          </a:p>
          <a:p>
            <a:r>
              <a:rPr lang="en-IN" dirty="0" smtClean="0"/>
              <a:t>9. PLACEMENT AND ORIENTATION</a:t>
            </a:r>
          </a:p>
          <a:p>
            <a:endParaRPr lang="en-IN" dirty="0" smtClean="0"/>
          </a:p>
          <a:p>
            <a:endParaRPr lang="en-IN" dirty="0"/>
          </a:p>
        </p:txBody>
      </p:sp>
    </p:spTree>
    <p:extLst>
      <p:ext uri="{BB962C8B-B14F-4D97-AF65-F5344CB8AC3E}">
        <p14:creationId xmlns:p14="http://schemas.microsoft.com/office/powerpoint/2010/main" val="290870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 SELECTION PROCEDURE</a:t>
            </a:r>
            <a:endParaRPr lang="en-IN" dirty="0"/>
          </a:p>
        </p:txBody>
      </p:sp>
      <p:sp>
        <p:nvSpPr>
          <p:cNvPr id="3" name="Content Placeholder 2"/>
          <p:cNvSpPr>
            <a:spLocks noGrp="1"/>
          </p:cNvSpPr>
          <p:nvPr>
            <p:ph idx="1"/>
          </p:nvPr>
        </p:nvSpPr>
        <p:spPr/>
        <p:txBody>
          <a:bodyPr/>
          <a:lstStyle/>
          <a:p>
            <a:r>
              <a:rPr lang="en-IN" dirty="0" smtClean="0"/>
              <a:t>ADVANTAGES</a:t>
            </a:r>
          </a:p>
          <a:p>
            <a:r>
              <a:rPr lang="en-IN" dirty="0" smtClean="0"/>
              <a:t>Objectivity</a:t>
            </a:r>
          </a:p>
          <a:p>
            <a:r>
              <a:rPr lang="en-IN" dirty="0" smtClean="0"/>
              <a:t>Economy</a:t>
            </a:r>
          </a:p>
          <a:p>
            <a:r>
              <a:rPr lang="en-IN" dirty="0" smtClean="0"/>
              <a:t>Talent search</a:t>
            </a:r>
          </a:p>
          <a:p>
            <a:r>
              <a:rPr lang="en-IN" dirty="0" smtClean="0"/>
              <a:t>DISADVANTAGES</a:t>
            </a:r>
          </a:p>
          <a:p>
            <a:r>
              <a:rPr lang="en-IN" dirty="0" smtClean="0"/>
              <a:t>Inaccuracy</a:t>
            </a:r>
          </a:p>
          <a:p>
            <a:r>
              <a:rPr lang="en-IN" dirty="0" err="1" smtClean="0"/>
              <a:t>Unsuitablity</a:t>
            </a:r>
            <a:endParaRPr lang="en-IN" dirty="0"/>
          </a:p>
        </p:txBody>
      </p:sp>
    </p:spTree>
    <p:extLst>
      <p:ext uri="{BB962C8B-B14F-4D97-AF65-F5344CB8AC3E}">
        <p14:creationId xmlns:p14="http://schemas.microsoft.com/office/powerpoint/2010/main" val="795220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TRAINING</a:t>
            </a:r>
            <a:endParaRPr lang="en-IN" dirty="0"/>
          </a:p>
        </p:txBody>
      </p:sp>
      <p:sp>
        <p:nvSpPr>
          <p:cNvPr id="3" name="Content Placeholder 2"/>
          <p:cNvSpPr>
            <a:spLocks noGrp="1"/>
          </p:cNvSpPr>
          <p:nvPr>
            <p:ph idx="1"/>
          </p:nvPr>
        </p:nvSpPr>
        <p:spPr/>
        <p:txBody>
          <a:bodyPr/>
          <a:lstStyle/>
          <a:p>
            <a:r>
              <a:rPr lang="en-IN" dirty="0" smtClean="0"/>
              <a:t>“Training is not something that is done once to new employees. It is used continuously in every well run establishment. Every time you get some one to work in the way you want it done, you are training. Every time you give directions or discuss a procedure, you are training.”</a:t>
            </a:r>
            <a:endParaRPr lang="en-IN" dirty="0"/>
          </a:p>
        </p:txBody>
      </p:sp>
    </p:spTree>
    <p:extLst>
      <p:ext uri="{BB962C8B-B14F-4D97-AF65-F5344CB8AC3E}">
        <p14:creationId xmlns:p14="http://schemas.microsoft.com/office/powerpoint/2010/main" val="3985840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BENEFITS OF TRAINING</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Better Performance</a:t>
            </a:r>
          </a:p>
          <a:p>
            <a:r>
              <a:rPr lang="en-IN" dirty="0" smtClean="0"/>
              <a:t>Lesser learning period</a:t>
            </a:r>
          </a:p>
          <a:p>
            <a:r>
              <a:rPr lang="en-IN" dirty="0" smtClean="0"/>
              <a:t>Elimination of wastage</a:t>
            </a:r>
          </a:p>
          <a:p>
            <a:r>
              <a:rPr lang="en-IN" dirty="0" smtClean="0"/>
              <a:t>Uniformity of procedure</a:t>
            </a:r>
          </a:p>
          <a:p>
            <a:r>
              <a:rPr lang="en-IN" dirty="0" smtClean="0"/>
              <a:t>Elimination of misfits</a:t>
            </a:r>
          </a:p>
          <a:p>
            <a:r>
              <a:rPr lang="en-IN" dirty="0" smtClean="0"/>
              <a:t>Economy in material handling</a:t>
            </a:r>
          </a:p>
          <a:p>
            <a:r>
              <a:rPr lang="en-IN" dirty="0" smtClean="0"/>
              <a:t>Less supervision</a:t>
            </a:r>
          </a:p>
          <a:p>
            <a:r>
              <a:rPr lang="en-IN" dirty="0" smtClean="0"/>
              <a:t>High morale</a:t>
            </a:r>
          </a:p>
          <a:p>
            <a:r>
              <a:rPr lang="en-IN" dirty="0" smtClean="0"/>
              <a:t>Reduction in labour turnover</a:t>
            </a:r>
          </a:p>
          <a:p>
            <a:r>
              <a:rPr lang="en-IN" dirty="0" smtClean="0"/>
              <a:t>Removes fear of the employees </a:t>
            </a:r>
            <a:endParaRPr lang="en-IN" dirty="0"/>
          </a:p>
        </p:txBody>
      </p:sp>
    </p:spTree>
    <p:extLst>
      <p:ext uri="{BB962C8B-B14F-4D97-AF65-F5344CB8AC3E}">
        <p14:creationId xmlns:p14="http://schemas.microsoft.com/office/powerpoint/2010/main" val="3181434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SCOPE OF TRAINING</a:t>
            </a:r>
            <a:endParaRPr lang="en-IN" dirty="0"/>
          </a:p>
        </p:txBody>
      </p:sp>
      <p:sp>
        <p:nvSpPr>
          <p:cNvPr id="3" name="Content Placeholder 2"/>
          <p:cNvSpPr>
            <a:spLocks noGrp="1"/>
          </p:cNvSpPr>
          <p:nvPr>
            <p:ph idx="1"/>
          </p:nvPr>
        </p:nvSpPr>
        <p:spPr/>
        <p:txBody>
          <a:bodyPr/>
          <a:lstStyle/>
          <a:p>
            <a:r>
              <a:rPr lang="en-IN" dirty="0" smtClean="0"/>
              <a:t>Organisation Analysis</a:t>
            </a:r>
          </a:p>
          <a:p>
            <a:r>
              <a:rPr lang="en-IN" dirty="0" smtClean="0"/>
              <a:t>Task Analysis</a:t>
            </a:r>
          </a:p>
          <a:p>
            <a:r>
              <a:rPr lang="en-IN" dirty="0" smtClean="0"/>
              <a:t>Worker Analysis</a:t>
            </a:r>
            <a:endParaRPr lang="en-IN" dirty="0"/>
          </a:p>
        </p:txBody>
      </p:sp>
    </p:spTree>
    <p:extLst>
      <p:ext uri="{BB962C8B-B14F-4D97-AF65-F5344CB8AC3E}">
        <p14:creationId xmlns:p14="http://schemas.microsoft.com/office/powerpoint/2010/main" val="946293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KINDS OF TRAINING PROGRAMMES/ TYPES OF TRAINING</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I. Internal training or On-the-job programmes.</a:t>
            </a:r>
          </a:p>
          <a:p>
            <a:r>
              <a:rPr lang="en-IN" dirty="0" smtClean="0"/>
              <a:t>1. Orientation or induction training.</a:t>
            </a:r>
          </a:p>
          <a:p>
            <a:r>
              <a:rPr lang="en-IN" dirty="0" smtClean="0"/>
              <a:t>2. Apprenticeship training.</a:t>
            </a:r>
          </a:p>
          <a:p>
            <a:r>
              <a:rPr lang="en-IN" dirty="0" smtClean="0"/>
              <a:t>3. Delegation.</a:t>
            </a:r>
          </a:p>
          <a:p>
            <a:r>
              <a:rPr lang="en-IN" dirty="0" smtClean="0"/>
              <a:t>4. Promotions and transfers.</a:t>
            </a:r>
          </a:p>
          <a:p>
            <a:r>
              <a:rPr lang="en-IN" dirty="0" smtClean="0"/>
              <a:t>5. Refresher training or retraining.</a:t>
            </a:r>
          </a:p>
          <a:p>
            <a:r>
              <a:rPr lang="en-IN" dirty="0" smtClean="0"/>
              <a:t>6. Vestibule training.</a:t>
            </a:r>
          </a:p>
          <a:p>
            <a:r>
              <a:rPr lang="en-IN" dirty="0" smtClean="0"/>
              <a:t>7. Job rotation.</a:t>
            </a:r>
          </a:p>
          <a:p>
            <a:r>
              <a:rPr lang="en-IN" dirty="0" smtClean="0"/>
              <a:t>8. “Assistants” to positions.</a:t>
            </a:r>
          </a:p>
          <a:p>
            <a:r>
              <a:rPr lang="en-IN" dirty="0" smtClean="0"/>
              <a:t>9.  Committee or board membership.</a:t>
            </a:r>
            <a:endParaRPr lang="en-IN" dirty="0"/>
          </a:p>
        </p:txBody>
      </p:sp>
    </p:spTree>
    <p:extLst>
      <p:ext uri="{BB962C8B-B14F-4D97-AF65-F5344CB8AC3E}">
        <p14:creationId xmlns:p14="http://schemas.microsoft.com/office/powerpoint/2010/main" val="11006439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KINDS OF TRAINING PROGRAMMES/ TYPES OF </a:t>
            </a:r>
            <a:r>
              <a:rPr lang="en-IN" dirty="0" smtClean="0"/>
              <a:t>TRAINING – (</a:t>
            </a:r>
            <a:r>
              <a:rPr lang="en-IN" dirty="0" err="1" smtClean="0"/>
              <a:t>cont</a:t>
            </a:r>
            <a:r>
              <a:rPr lang="en-IN" dirty="0" smtClean="0"/>
              <a:t>….)</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II. External training or Off-the-job programmes</a:t>
            </a:r>
          </a:p>
          <a:p>
            <a:r>
              <a:rPr lang="en-IN" dirty="0" smtClean="0"/>
              <a:t>1. Management institutions.</a:t>
            </a:r>
          </a:p>
          <a:p>
            <a:r>
              <a:rPr lang="en-IN" dirty="0" smtClean="0"/>
              <a:t>2. Lectures, Conferences, etc.</a:t>
            </a:r>
          </a:p>
          <a:p>
            <a:r>
              <a:rPr lang="en-IN" dirty="0" smtClean="0"/>
              <a:t>3. Case studies.</a:t>
            </a:r>
          </a:p>
          <a:p>
            <a:r>
              <a:rPr lang="en-IN" dirty="0" smtClean="0"/>
              <a:t>4. Role playing.</a:t>
            </a:r>
          </a:p>
          <a:p>
            <a:r>
              <a:rPr lang="en-IN" dirty="0" smtClean="0"/>
              <a:t>5. Management games.</a:t>
            </a:r>
          </a:p>
          <a:p>
            <a:r>
              <a:rPr lang="en-IN" dirty="0" smtClean="0"/>
              <a:t>6. Brainstorming.</a:t>
            </a:r>
          </a:p>
          <a:p>
            <a:r>
              <a:rPr lang="en-IN" dirty="0" smtClean="0"/>
              <a:t>7. Sensitivity training.</a:t>
            </a:r>
          </a:p>
          <a:p>
            <a:r>
              <a:rPr lang="en-IN" dirty="0" smtClean="0"/>
              <a:t>8. Assertiveness training.</a:t>
            </a:r>
          </a:p>
          <a:p>
            <a:r>
              <a:rPr lang="en-IN" dirty="0" smtClean="0"/>
              <a:t>9. Transactional analysis.</a:t>
            </a:r>
          </a:p>
          <a:p>
            <a:endParaRPr lang="en-IN" dirty="0" smtClean="0"/>
          </a:p>
          <a:p>
            <a:endParaRPr lang="en-IN" dirty="0" smtClean="0"/>
          </a:p>
          <a:p>
            <a:endParaRPr lang="en-IN" dirty="0"/>
          </a:p>
        </p:txBody>
      </p:sp>
    </p:spTree>
    <p:extLst>
      <p:ext uri="{BB962C8B-B14F-4D97-AF65-F5344CB8AC3E}">
        <p14:creationId xmlns:p14="http://schemas.microsoft.com/office/powerpoint/2010/main" val="146924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Principles / features of organisation structure</a:t>
            </a:r>
            <a:endParaRPr lang="en-IN" dirty="0"/>
          </a:p>
        </p:txBody>
      </p:sp>
      <p:sp>
        <p:nvSpPr>
          <p:cNvPr id="3" name="Content Placeholder 2"/>
          <p:cNvSpPr>
            <a:spLocks noGrp="1"/>
          </p:cNvSpPr>
          <p:nvPr>
            <p:ph idx="1"/>
          </p:nvPr>
        </p:nvSpPr>
        <p:spPr/>
        <p:txBody>
          <a:bodyPr>
            <a:normAutofit lnSpcReduction="10000"/>
          </a:bodyPr>
          <a:lstStyle/>
          <a:p>
            <a:r>
              <a:rPr lang="en-IN" dirty="0" smtClean="0"/>
              <a:t>Unity of objectives</a:t>
            </a:r>
          </a:p>
          <a:p>
            <a:r>
              <a:rPr lang="en-IN" dirty="0" smtClean="0"/>
              <a:t>Specialisation or division of work</a:t>
            </a:r>
          </a:p>
          <a:p>
            <a:r>
              <a:rPr lang="en-IN" dirty="0" smtClean="0"/>
              <a:t>Span of control</a:t>
            </a:r>
          </a:p>
          <a:p>
            <a:r>
              <a:rPr lang="en-IN" dirty="0" smtClean="0"/>
              <a:t>Scalar principle</a:t>
            </a:r>
          </a:p>
          <a:p>
            <a:r>
              <a:rPr lang="en-IN" dirty="0" smtClean="0"/>
              <a:t>Functional definition</a:t>
            </a:r>
          </a:p>
          <a:p>
            <a:r>
              <a:rPr lang="en-IN" dirty="0" smtClean="0"/>
              <a:t>Exception principle</a:t>
            </a:r>
          </a:p>
          <a:p>
            <a:r>
              <a:rPr lang="en-IN" dirty="0" smtClean="0"/>
              <a:t>Unity of command</a:t>
            </a:r>
          </a:p>
          <a:p>
            <a:r>
              <a:rPr lang="en-IN" dirty="0" smtClean="0"/>
              <a:t>balance</a:t>
            </a:r>
          </a:p>
          <a:p>
            <a:endParaRPr lang="en-IN" dirty="0"/>
          </a:p>
        </p:txBody>
      </p:sp>
    </p:spTree>
    <p:extLst>
      <p:ext uri="{BB962C8B-B14F-4D97-AF65-F5344CB8AC3E}">
        <p14:creationId xmlns:p14="http://schemas.microsoft.com/office/powerpoint/2010/main" val="380628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Principles / features of organisation </a:t>
            </a:r>
            <a:r>
              <a:rPr lang="en-IN" dirty="0" smtClean="0"/>
              <a:t>structure – </a:t>
            </a:r>
            <a:r>
              <a:rPr lang="en-IN" dirty="0" err="1" smtClean="0"/>
              <a:t>cont</a:t>
            </a:r>
            <a:r>
              <a:rPr lang="en-IN" dirty="0" smtClean="0"/>
              <a:t>…</a:t>
            </a:r>
            <a:endParaRPr lang="en-IN" dirty="0"/>
          </a:p>
        </p:txBody>
      </p:sp>
      <p:sp>
        <p:nvSpPr>
          <p:cNvPr id="3" name="Content Placeholder 2"/>
          <p:cNvSpPr>
            <a:spLocks noGrp="1"/>
          </p:cNvSpPr>
          <p:nvPr>
            <p:ph idx="1"/>
          </p:nvPr>
        </p:nvSpPr>
        <p:spPr/>
        <p:txBody>
          <a:bodyPr>
            <a:normAutofit/>
          </a:bodyPr>
          <a:lstStyle/>
          <a:p>
            <a:r>
              <a:rPr lang="en-IN" dirty="0" smtClean="0"/>
              <a:t>Efficiency</a:t>
            </a:r>
          </a:p>
          <a:p>
            <a:r>
              <a:rPr lang="en-IN" dirty="0" smtClean="0"/>
              <a:t>Flexibility</a:t>
            </a:r>
          </a:p>
          <a:p>
            <a:r>
              <a:rPr lang="en-IN" dirty="0" smtClean="0"/>
              <a:t>Continuity</a:t>
            </a:r>
          </a:p>
          <a:p>
            <a:r>
              <a:rPr lang="en-IN" dirty="0" smtClean="0"/>
              <a:t>Facilitation of leadership</a:t>
            </a:r>
          </a:p>
          <a:p>
            <a:r>
              <a:rPr lang="en-IN" dirty="0" smtClean="0"/>
              <a:t>Parity of authority and responsibility</a:t>
            </a:r>
          </a:p>
          <a:p>
            <a:r>
              <a:rPr lang="en-IN" dirty="0" smtClean="0"/>
              <a:t>coordination</a:t>
            </a:r>
          </a:p>
          <a:p>
            <a:endParaRPr lang="en-IN" dirty="0" smtClean="0"/>
          </a:p>
          <a:p>
            <a:endParaRPr lang="en-IN" dirty="0"/>
          </a:p>
        </p:txBody>
      </p:sp>
    </p:spTree>
    <p:extLst>
      <p:ext uri="{BB962C8B-B14F-4D97-AF65-F5344CB8AC3E}">
        <p14:creationId xmlns:p14="http://schemas.microsoft.com/office/powerpoint/2010/main" val="1421474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1602</TotalTime>
  <Words>954</Words>
  <Application>Microsoft Office PowerPoint</Application>
  <PresentationFormat>On-screen Show (4:3)</PresentationFormat>
  <Paragraphs>215</Paragraphs>
  <Slides>78</Slides>
  <Notes>0</Notes>
  <HiddenSlides>1</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UNIT - 3</vt:lpstr>
      <vt:lpstr>ORGANISATION</vt:lpstr>
      <vt:lpstr>CONCEPT OF ORGANISATION</vt:lpstr>
      <vt:lpstr>NATURE OF ORGANISATION</vt:lpstr>
      <vt:lpstr>STEPS IN ORGANISATION PROCESS</vt:lpstr>
      <vt:lpstr>Determinants of Organisation Structure</vt:lpstr>
      <vt:lpstr>NEED AND SIGNIFICANCE OF ORGANISATION STRUCTURE</vt:lpstr>
      <vt:lpstr>Principles / features of organisation structure</vt:lpstr>
      <vt:lpstr>Principles / features of organisation structure – cont…</vt:lpstr>
      <vt:lpstr>DISTINCTION / DIFFERENCES </vt:lpstr>
      <vt:lpstr>TYPES OF ORGANISATION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STAFFING</vt:lpstr>
      <vt:lpstr>ELEMENTS OF STAFFING</vt:lpstr>
      <vt:lpstr>FUNCTIONS OF STAFFING</vt:lpstr>
      <vt:lpstr>PROCESSING OF STAFFING</vt:lpstr>
      <vt:lpstr>RECRUITMENT</vt:lpstr>
      <vt:lpstr>SOURCES OF RECRUITMENT</vt:lpstr>
      <vt:lpstr>SOURCES OF RECRUITMENT (Cont…)</vt:lpstr>
      <vt:lpstr>DIFFICULTIES OF RECRUITMENT</vt:lpstr>
      <vt:lpstr>SELECTION</vt:lpstr>
      <vt:lpstr>SELECTION PROCEDURE</vt:lpstr>
      <vt:lpstr>CHARACTERSTCS OF A GOOD TEST</vt:lpstr>
      <vt:lpstr>ADVANTAGES</vt:lpstr>
      <vt:lpstr>DISADVANTAGES</vt:lpstr>
      <vt:lpstr>5. INTERVIEWS</vt:lpstr>
      <vt:lpstr>PROCEDURE FOR AN INTERVIEW</vt:lpstr>
      <vt:lpstr> SELECTION PROCEDURE</vt:lpstr>
      <vt:lpstr>TRAINING</vt:lpstr>
      <vt:lpstr>BENEFITS OF TRAINING</vt:lpstr>
      <vt:lpstr>SCOPE OF TRAINING</vt:lpstr>
      <vt:lpstr>KINDS OF TRAINING PROGRAMMES/ TYPES OF TRAINING</vt:lpstr>
      <vt:lpstr>KINDS OF TRAINING PROGRAMMES/ TYPES OF TRAINING –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 Definition</dc:title>
  <dc:creator>lenovo</dc:creator>
  <cp:lastModifiedBy>lenovo</cp:lastModifiedBy>
  <cp:revision>196</cp:revision>
  <dcterms:created xsi:type="dcterms:W3CDTF">2017-06-27T03:45:28Z</dcterms:created>
  <dcterms:modified xsi:type="dcterms:W3CDTF">2017-08-31T05:45:39Z</dcterms:modified>
</cp:coreProperties>
</file>